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0" r:id="rId13"/>
    <p:sldId id="266" r:id="rId14"/>
    <p:sldId id="267" r:id="rId15"/>
    <p:sldId id="268" r:id="rId16"/>
    <p:sldId id="26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20/02/2023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20/02/2023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11164" y="420777"/>
            <a:ext cx="3250183"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J'ai créé des </a:t>
            </a:r>
            <a:r>
              <a:rPr lang="fr-FR" sz="1400" b="1" spc="-100" dirty="0" err="1">
                <a:latin typeface="Cavolini" panose="020B0502040204020203" pitchFamily="66" charset="0"/>
                <a:cs typeface="Cavolini" panose="020B0502040204020203" pitchFamily="66" charset="0"/>
              </a:rPr>
              <a:t>private-endpoints</a:t>
            </a:r>
            <a:r>
              <a:rPr lang="fr-FR" sz="1400" b="1" spc="-100" dirty="0">
                <a:latin typeface="Cavolini" panose="020B0502040204020203" pitchFamily="66" charset="0"/>
                <a:cs typeface="Cavolini" panose="020B0502040204020203" pitchFamily="66" charset="0"/>
              </a:rPr>
              <a:t> pour mon azure </a:t>
            </a:r>
            <a:r>
              <a:rPr lang="fr-FR" sz="1400" b="1" spc="-100" dirty="0" err="1">
                <a:latin typeface="Cavolini" panose="020B0502040204020203" pitchFamily="66" charset="0"/>
                <a:cs typeface="Cavolini" panose="020B0502040204020203" pitchFamily="66" charset="0"/>
              </a:rPr>
              <a:t>function</a:t>
            </a:r>
            <a:r>
              <a:rPr lang="fr-FR" sz="1400" b="1" spc="-100" dirty="0">
                <a:latin typeface="Cavolini" panose="020B0502040204020203" pitchFamily="66" charset="0"/>
                <a:cs typeface="Cavolini" panose="020B0502040204020203" pitchFamily="66" charset="0"/>
              </a:rPr>
              <a:t> et ma base de données SQL, tout comme vous Me l’avez expliqué. Mais ça ne marche pas. C'est quoi le problème maintenant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oui ! Il s'agit d'un problème de réciprocité.</a:t>
            </a: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427123" y="3217182"/>
            <a:ext cx="938462"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De quoi ?</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334956" y="3083605"/>
            <a:ext cx="1115634" cy="606983"/>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fr-FR" sz="1400" b="1" spc="-100" dirty="0">
                <a:latin typeface="Cavolini" panose="020B0502040204020203" pitchFamily="66" charset="0"/>
                <a:cs typeface="Cavolini" panose="020B0502040204020203" pitchFamily="66" charset="0"/>
              </a:rPr>
              <a:t>Robin. J'ai une mission pour toi… </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fr-FR" sz="1400" b="1" spc="-100" dirty="0">
                <a:latin typeface="Cavolini" panose="020B0502040204020203" pitchFamily="66" charset="0"/>
                <a:cs typeface="Cavolini" panose="020B0502040204020203" pitchFamily="66" charset="0"/>
              </a:rPr>
              <a:t>Non, tu n'auras pas besoin de la </a:t>
            </a:r>
            <a:r>
              <a:rPr lang="fr-FR" sz="1400" b="1" spc="-100" dirty="0" err="1">
                <a:latin typeface="Cavolini" panose="020B0502040204020203" pitchFamily="66" charset="0"/>
                <a:cs typeface="Cavolini" panose="020B0502040204020203" pitchFamily="66" charset="0"/>
              </a:rPr>
              <a:t>batmobile</a:t>
            </a:r>
            <a:r>
              <a:rPr lang="fr-FR" sz="1400" b="1" spc="-100" dirty="0">
                <a:latin typeface="Cavolini" panose="020B0502040204020203" pitchFamily="66" charset="0"/>
                <a:cs typeface="Cavolini" panose="020B0502040204020203" pitchFamily="66" charset="0"/>
              </a:rPr>
              <a:t> !</a:t>
            </a: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Oui…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09087" y="585833"/>
            <a:ext cx="2885003"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Batman décide de confier une mission à Robin.</a:t>
            </a: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977221" y="3565047"/>
            <a:ext cx="4691217"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1134721" y="3592336"/>
            <a:ext cx="4545785"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Just like your Azure function which can now contact your database but cannot receive calls from other services because it has no private-endpoint.</a:t>
            </a:r>
            <a:endParaRPr lang="fr-FR" sz="1400" b="1" spc="-100" dirty="0">
              <a:effectLst/>
              <a:latin typeface="Cavolini" panose="03000502040302020204" pitchFamily="66" charset="0"/>
              <a:cs typeface="Cavolini" panose="03000502040302020204" pitchFamily="66" charset="0"/>
            </a:endParaRP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17602"/>
            <a:ext cx="4460061"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Robin's mom calls him to come to dinner. Unfortunately, in the rush, Robin has forgotten his phone at home. In this case, it is very likely that Robin will have a cold dinner tonight.</a:t>
            </a:r>
            <a:endParaRPr lang="fr-FR" sz="1400" b="1" spc="-100" dirty="0">
              <a:latin typeface="Cavolini" panose="03000502040302020204" pitchFamily="66" charset="0"/>
              <a:cs typeface="Cavolini" panose="03000502040302020204" pitchFamily="66" charset="0"/>
            </a:endParaRP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4"/>
            <a:ext cx="4097449"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8" y="3539171"/>
            <a:ext cx="4085380" cy="738664"/>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of </a:t>
            </a:r>
            <a:r>
              <a:rPr lang="en-US" sz="1400" b="1" spc="-100" dirty="0" err="1">
                <a:latin typeface="Cavolini" panose="03000502040302020204" pitchFamily="66" charset="0"/>
                <a:cs typeface="Cavolini" panose="03000502040302020204" pitchFamily="66" charset="0"/>
              </a:rPr>
              <a:t>AppServicePlan</a:t>
            </a:r>
            <a:r>
              <a:rPr lang="en-US" sz="1400" b="1" spc="-100" dirty="0">
                <a:latin typeface="Cavolini" panose="03000502040302020204" pitchFamily="66" charset="0"/>
                <a:cs typeface="Cavolini" panose="03000502040302020204" pitchFamily="66" charset="0"/>
              </a:rPr>
              <a:t> (WebApp and </a:t>
            </a:r>
            <a:r>
              <a:rPr lang="en-US" sz="1400" b="1" spc="-100" dirty="0" err="1">
                <a:latin typeface="Cavolini" panose="03000502040302020204" pitchFamily="66" charset="0"/>
                <a:cs typeface="Cavolini" panose="03000502040302020204" pitchFamily="66" charset="0"/>
              </a:rPr>
              <a:t>FunctionApp</a:t>
            </a:r>
            <a:r>
              <a:rPr lang="en-US" sz="1400" b="1" spc="-100" dirty="0">
                <a:latin typeface="Cavolini" panose="03000502040302020204" pitchFamily="66" charset="0"/>
                <a:cs typeface="Cavolini" panose="03000502040302020204" pitchFamily="66" charset="0"/>
              </a:rPr>
              <a:t>) allows you to make calls to a private network...</a:t>
            </a:r>
            <a:endParaRPr lang="fr-FR" sz="1400" b="1" spc="-100" dirty="0">
              <a:latin typeface="Cavolini" panose="03000502040302020204" pitchFamily="66" charset="0"/>
              <a:cs typeface="Cavolini" panose="03000502040302020204" pitchFamily="66" charset="0"/>
            </a:endParaRP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46131" y="2419219"/>
            <a:ext cx="1357415"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Blocked</a:t>
            </a:r>
            <a:r>
              <a:rPr lang="fr-FR" sz="1400" b="1" spc="-100" dirty="0">
                <a:latin typeface="Cavolini" panose="03000502040302020204" pitchFamily="66" charset="0"/>
                <a:cs typeface="Cavolini" panose="03000502040302020204" pitchFamily="66" charset="0"/>
              </a:rPr>
              <a:t> Robin </a:t>
            </a:r>
            <a:r>
              <a:rPr lang="fr-FR" sz="1400" b="1" spc="-100" dirty="0" err="1">
                <a:latin typeface="Cavolini" panose="03000502040302020204" pitchFamily="66" charset="0"/>
                <a:cs typeface="Cavolini" panose="03000502040302020204" pitchFamily="66" charset="0"/>
              </a:rPr>
              <a:t>number</a:t>
            </a:r>
            <a:endParaRPr lang="fr-FR" sz="1400" b="1" spc="-100" dirty="0">
              <a:latin typeface="Cavolini" panose="03000502040302020204" pitchFamily="66" charset="0"/>
              <a:cs typeface="Cavolini" panose="03000502040302020204" pitchFamily="66" charset="0"/>
            </a:endParaRP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943543" y="1393963"/>
            <a:ext cx="1299665"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
        <p:nvSpPr>
          <p:cNvPr id="2" name="Rectangle 1">
            <a:extLst>
              <a:ext uri="{FF2B5EF4-FFF2-40B4-BE49-F238E27FC236}">
                <a16:creationId xmlns:a16="http://schemas.microsoft.com/office/drawing/2014/main" id="{F233F16B-9F23-C7AB-74D0-5E477EEDF0AD}"/>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15970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3612218" y="724542"/>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97543" y="5522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1577562" y="1125986"/>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1496511" y="1615328"/>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2595450" y="828492"/>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920502" y="378079"/>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2235438" y="1142936"/>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3849928" y="1708080"/>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11691931">
            <a:off x="2076283" y="1774443"/>
            <a:ext cx="1765979" cy="146597"/>
          </a:xfrm>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851092013">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995085" y="2100335"/>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150" name="Forme libre : forme 149">
            <a:extLst>
              <a:ext uri="{FF2B5EF4-FFF2-40B4-BE49-F238E27FC236}">
                <a16:creationId xmlns:a16="http://schemas.microsoft.com/office/drawing/2014/main" id="{9BE5073B-850E-B3FB-84B1-EC91B3564E29}"/>
              </a:ext>
            </a:extLst>
          </p:cNvPr>
          <p:cNvSpPr/>
          <p:nvPr/>
        </p:nvSpPr>
        <p:spPr>
          <a:xfrm rot="13928197" flipH="1">
            <a:off x="2449449" y="1768066"/>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Tree>
    <p:extLst>
      <p:ext uri="{BB962C8B-B14F-4D97-AF65-F5344CB8AC3E}">
        <p14:creationId xmlns:p14="http://schemas.microsoft.com/office/powerpoint/2010/main" val="317371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3" name="Rectangle : coins arrondis 2">
            <a:extLst>
              <a:ext uri="{FF2B5EF4-FFF2-40B4-BE49-F238E27FC236}">
                <a16:creationId xmlns:a16="http://schemas.microsoft.com/office/drawing/2014/main" id="{DA762209-0EBC-8606-6966-AF939B969F88}"/>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4" name="Groupe 3">
            <a:extLst>
              <a:ext uri="{FF2B5EF4-FFF2-40B4-BE49-F238E27FC236}">
                <a16:creationId xmlns:a16="http://schemas.microsoft.com/office/drawing/2014/main" id="{D5E5F1CB-83DB-1513-A733-129468DA873B}"/>
              </a:ext>
            </a:extLst>
          </p:cNvPr>
          <p:cNvGrpSpPr/>
          <p:nvPr/>
        </p:nvGrpSpPr>
        <p:grpSpPr>
          <a:xfrm>
            <a:off x="4789923" y="514160"/>
            <a:ext cx="652252" cy="300470"/>
            <a:chOff x="3079046" y="3044283"/>
            <a:chExt cx="652252" cy="300470"/>
          </a:xfrm>
        </p:grpSpPr>
        <p:sp>
          <p:nvSpPr>
            <p:cNvPr id="5" name="Forme libre : forme 4">
              <a:extLst>
                <a:ext uri="{FF2B5EF4-FFF2-40B4-BE49-F238E27FC236}">
                  <a16:creationId xmlns:a16="http://schemas.microsoft.com/office/drawing/2014/main" id="{D160DEEF-820A-B134-82A1-FDBF85257DDA}"/>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6" name="Forme libre : forme 5">
              <a:extLst>
                <a:ext uri="{FF2B5EF4-FFF2-40B4-BE49-F238E27FC236}">
                  <a16:creationId xmlns:a16="http://schemas.microsoft.com/office/drawing/2014/main" id="{A575D089-F25E-9622-A9FD-16764FB6F8D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7" name="Forme libre : forme 6">
              <a:extLst>
                <a:ext uri="{FF2B5EF4-FFF2-40B4-BE49-F238E27FC236}">
                  <a16:creationId xmlns:a16="http://schemas.microsoft.com/office/drawing/2014/main" id="{B646B87F-7908-917A-A052-14AE3D05FA43}"/>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005C01F9-04A0-AF60-CFCA-327C37AE41D4}"/>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5C379CF1-A79E-C6A7-FEEA-53F7FB485FE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47793C3D-E335-72CB-2307-44D19E9FD2CD}"/>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C26A30DF-BE93-6686-60D3-2BAA75C79DF4}"/>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2" name="ZoneTexte 11">
            <a:extLst>
              <a:ext uri="{FF2B5EF4-FFF2-40B4-BE49-F238E27FC236}">
                <a16:creationId xmlns:a16="http://schemas.microsoft.com/office/drawing/2014/main" id="{7AD48AFD-2ABA-FEED-576C-4974711E822D}"/>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3" name="Groupe 12">
            <a:extLst>
              <a:ext uri="{FF2B5EF4-FFF2-40B4-BE49-F238E27FC236}">
                <a16:creationId xmlns:a16="http://schemas.microsoft.com/office/drawing/2014/main" id="{104C75E4-C18E-614E-DB8F-38A9A65404B8}"/>
              </a:ext>
            </a:extLst>
          </p:cNvPr>
          <p:cNvGrpSpPr/>
          <p:nvPr/>
        </p:nvGrpSpPr>
        <p:grpSpPr>
          <a:xfrm>
            <a:off x="2646804" y="1267567"/>
            <a:ext cx="593539" cy="526732"/>
            <a:chOff x="6626990" y="2417888"/>
            <a:chExt cx="702977" cy="623852"/>
          </a:xfrm>
        </p:grpSpPr>
        <p:sp>
          <p:nvSpPr>
            <p:cNvPr id="14" name="Forme libre : forme 13">
              <a:extLst>
                <a:ext uri="{FF2B5EF4-FFF2-40B4-BE49-F238E27FC236}">
                  <a16:creationId xmlns:a16="http://schemas.microsoft.com/office/drawing/2014/main" id="{6EA19576-0FE3-F9D5-E743-3006CAF9AE8D}"/>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5" name="Forme libre : forme 14">
              <a:extLst>
                <a:ext uri="{FF2B5EF4-FFF2-40B4-BE49-F238E27FC236}">
                  <a16:creationId xmlns:a16="http://schemas.microsoft.com/office/drawing/2014/main" id="{313E1B11-A175-5079-39E2-48B1C5BD73C0}"/>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6" name="Forme libre : forme 15">
              <a:extLst>
                <a:ext uri="{FF2B5EF4-FFF2-40B4-BE49-F238E27FC236}">
                  <a16:creationId xmlns:a16="http://schemas.microsoft.com/office/drawing/2014/main" id="{B01FA728-FDA8-81DF-5672-6AA924EDD227}"/>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 name="Forme libre : forme 16">
              <a:extLst>
                <a:ext uri="{FF2B5EF4-FFF2-40B4-BE49-F238E27FC236}">
                  <a16:creationId xmlns:a16="http://schemas.microsoft.com/office/drawing/2014/main" id="{08884A25-DA10-5575-598A-7B3AECF45654}"/>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8" name="Forme libre : forme 17">
              <a:extLst>
                <a:ext uri="{FF2B5EF4-FFF2-40B4-BE49-F238E27FC236}">
                  <a16:creationId xmlns:a16="http://schemas.microsoft.com/office/drawing/2014/main" id="{4C966A51-BA08-BA02-7B81-98879E2C7735}"/>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9" name="ZoneTexte 18">
            <a:extLst>
              <a:ext uri="{FF2B5EF4-FFF2-40B4-BE49-F238E27FC236}">
                <a16:creationId xmlns:a16="http://schemas.microsoft.com/office/drawing/2014/main" id="{97A9ED39-F03A-5D57-6AB3-E922C745D468}"/>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20" name="Forme libre : forme 19">
            <a:extLst>
              <a:ext uri="{FF2B5EF4-FFF2-40B4-BE49-F238E27FC236}">
                <a16:creationId xmlns:a16="http://schemas.microsoft.com/office/drawing/2014/main" id="{3ACD612C-9225-C853-6443-69C1846034E2}"/>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ZoneTexte 20">
            <a:extLst>
              <a:ext uri="{FF2B5EF4-FFF2-40B4-BE49-F238E27FC236}">
                <a16:creationId xmlns:a16="http://schemas.microsoft.com/office/drawing/2014/main" id="{EF6799AA-8A16-8076-316A-1D76251BB19F}"/>
              </a:ext>
            </a:extLst>
          </p:cNvPr>
          <p:cNvSpPr txBox="1"/>
          <p:nvPr/>
        </p:nvSpPr>
        <p:spPr>
          <a:xfrm>
            <a:off x="1989744" y="519660"/>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grpSp>
        <p:nvGrpSpPr>
          <p:cNvPr id="22" name="Groupe 21">
            <a:extLst>
              <a:ext uri="{FF2B5EF4-FFF2-40B4-BE49-F238E27FC236}">
                <a16:creationId xmlns:a16="http://schemas.microsoft.com/office/drawing/2014/main" id="{4C3ACE50-4AD7-4398-80BD-171BA69A6CAF}"/>
              </a:ext>
            </a:extLst>
          </p:cNvPr>
          <p:cNvGrpSpPr/>
          <p:nvPr/>
        </p:nvGrpSpPr>
        <p:grpSpPr>
          <a:xfrm rot="20360405">
            <a:off x="3304680" y="1284517"/>
            <a:ext cx="1753693" cy="378279"/>
            <a:chOff x="2382410" y="1559709"/>
            <a:chExt cx="1753693" cy="378279"/>
          </a:xfrm>
        </p:grpSpPr>
        <p:sp>
          <p:nvSpPr>
            <p:cNvPr id="23" name="Flèche : droite 22">
              <a:extLst>
                <a:ext uri="{FF2B5EF4-FFF2-40B4-BE49-F238E27FC236}">
                  <a16:creationId xmlns:a16="http://schemas.microsoft.com/office/drawing/2014/main" id="{3CD47008-590A-3AD0-2119-7AB625EC24A0}"/>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1CB2265-1B2E-7F55-3868-3E0ABAEF2A29}"/>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sp>
        <p:nvSpPr>
          <p:cNvPr id="33" name="Forme libre : forme 32">
            <a:extLst>
              <a:ext uri="{FF2B5EF4-FFF2-40B4-BE49-F238E27FC236}">
                <a16:creationId xmlns:a16="http://schemas.microsoft.com/office/drawing/2014/main" id="{DE1098DD-0A74-FEEF-200A-501D599715CC}"/>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4" name="ZoneTexte 33">
            <a:extLst>
              <a:ext uri="{FF2B5EF4-FFF2-40B4-BE49-F238E27FC236}">
                <a16:creationId xmlns:a16="http://schemas.microsoft.com/office/drawing/2014/main" id="{4860A444-48F8-D80F-8EA3-A90A8AD4BB33}"/>
              </a:ext>
            </a:extLst>
          </p:cNvPr>
          <p:cNvSpPr txBox="1"/>
          <p:nvPr/>
        </p:nvSpPr>
        <p:spPr>
          <a:xfrm>
            <a:off x="1934190" y="2309803"/>
            <a:ext cx="234824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35" name="Forme libre : forme 34">
            <a:extLst>
              <a:ext uri="{FF2B5EF4-FFF2-40B4-BE49-F238E27FC236}">
                <a16:creationId xmlns:a16="http://schemas.microsoft.com/office/drawing/2014/main" id="{85F4901A-EC46-C21F-9AB6-89172CDA2F4C}"/>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6" name="Rectangle : coins arrondis 35">
            <a:extLst>
              <a:ext uri="{FF2B5EF4-FFF2-40B4-BE49-F238E27FC236}">
                <a16:creationId xmlns:a16="http://schemas.microsoft.com/office/drawing/2014/main" id="{B19EA8F0-734F-DC77-E926-9A06AEF326A9}"/>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7" name="Groupe 36">
            <a:extLst>
              <a:ext uri="{FF2B5EF4-FFF2-40B4-BE49-F238E27FC236}">
                <a16:creationId xmlns:a16="http://schemas.microsoft.com/office/drawing/2014/main" id="{5E573A82-469B-8024-3CF5-F5C0AF739B4E}"/>
              </a:ext>
            </a:extLst>
          </p:cNvPr>
          <p:cNvGrpSpPr/>
          <p:nvPr/>
        </p:nvGrpSpPr>
        <p:grpSpPr>
          <a:xfrm>
            <a:off x="1139239" y="462836"/>
            <a:ext cx="652252" cy="300470"/>
            <a:chOff x="3079046" y="3044283"/>
            <a:chExt cx="652252" cy="300470"/>
          </a:xfrm>
        </p:grpSpPr>
        <p:sp>
          <p:nvSpPr>
            <p:cNvPr id="38" name="Forme libre : forme 37">
              <a:extLst>
                <a:ext uri="{FF2B5EF4-FFF2-40B4-BE49-F238E27FC236}">
                  <a16:creationId xmlns:a16="http://schemas.microsoft.com/office/drawing/2014/main" id="{C15BF5C4-3B53-4A91-6A9D-1A78D755E33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4BAEEC79-4FA0-6152-B33C-023F56504220}"/>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0" name="Forme libre : forme 39">
              <a:extLst>
                <a:ext uri="{FF2B5EF4-FFF2-40B4-BE49-F238E27FC236}">
                  <a16:creationId xmlns:a16="http://schemas.microsoft.com/office/drawing/2014/main" id="{701F9E69-A7B4-3DD8-337F-8FEB6A4B597A}"/>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1" name="Forme libre : forme 40">
              <a:extLst>
                <a:ext uri="{FF2B5EF4-FFF2-40B4-BE49-F238E27FC236}">
                  <a16:creationId xmlns:a16="http://schemas.microsoft.com/office/drawing/2014/main" id="{47B2C260-DC6D-93A5-AC78-DA7DDA88EA2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2" name="Forme libre : forme 41">
              <a:extLst>
                <a:ext uri="{FF2B5EF4-FFF2-40B4-BE49-F238E27FC236}">
                  <a16:creationId xmlns:a16="http://schemas.microsoft.com/office/drawing/2014/main" id="{60B74AEA-E9CA-B005-A648-01E27A69BC8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3" name="Forme libre : forme 42">
              <a:extLst>
                <a:ext uri="{FF2B5EF4-FFF2-40B4-BE49-F238E27FC236}">
                  <a16:creationId xmlns:a16="http://schemas.microsoft.com/office/drawing/2014/main" id="{E2DF67F6-5F6E-E8B2-DD72-63FD7A52D37A}"/>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C4E3994A-F8F0-8906-4DF8-1CB22A3D9ABA}"/>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45" name="ZoneTexte 44">
            <a:extLst>
              <a:ext uri="{FF2B5EF4-FFF2-40B4-BE49-F238E27FC236}">
                <a16:creationId xmlns:a16="http://schemas.microsoft.com/office/drawing/2014/main" id="{76C94F34-ACA2-1353-9277-2945B8E8C79E}"/>
              </a:ext>
            </a:extLst>
          </p:cNvPr>
          <p:cNvSpPr txBox="1"/>
          <p:nvPr/>
        </p:nvSpPr>
        <p:spPr>
          <a:xfrm>
            <a:off x="393582" y="819273"/>
            <a:ext cx="1602605" cy="523220"/>
          </a:xfrm>
          <a:prstGeom prst="rect">
            <a:avLst/>
          </a:prstGeom>
          <a:noFill/>
        </p:spPr>
        <p:txBody>
          <a:bodyPr wrap="square">
            <a:spAutoFit/>
          </a:bodyPr>
          <a:lstStyle/>
          <a:p>
            <a:pPr algn="r"/>
            <a:r>
              <a:rPr lang="fr-FR" sz="1400" b="1" spc="-100" dirty="0" err="1">
                <a:latin typeface="Cavolini" panose="03000502040302020204" pitchFamily="66" charset="0"/>
                <a:cs typeface="Cavolini" panose="03000502040302020204" pitchFamily="66" charset="0"/>
              </a:rPr>
              <a:t>Robin’s</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46" name="Groupe 45">
            <a:extLst>
              <a:ext uri="{FF2B5EF4-FFF2-40B4-BE49-F238E27FC236}">
                <a16:creationId xmlns:a16="http://schemas.microsoft.com/office/drawing/2014/main" id="{156BDBAF-FB6A-ED23-A47F-852F378BEA9C}"/>
              </a:ext>
            </a:extLst>
          </p:cNvPr>
          <p:cNvGrpSpPr/>
          <p:nvPr/>
        </p:nvGrpSpPr>
        <p:grpSpPr>
          <a:xfrm>
            <a:off x="1115678" y="1562342"/>
            <a:ext cx="370067" cy="363695"/>
            <a:chOff x="8191815" y="1841226"/>
            <a:chExt cx="741240" cy="687881"/>
          </a:xfrm>
        </p:grpSpPr>
        <p:sp>
          <p:nvSpPr>
            <p:cNvPr id="47" name="Forme libre : forme 46">
              <a:extLst>
                <a:ext uri="{FF2B5EF4-FFF2-40B4-BE49-F238E27FC236}">
                  <a16:creationId xmlns:a16="http://schemas.microsoft.com/office/drawing/2014/main" id="{EB9F4A97-6999-7A93-CD44-8A938A656B01}"/>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85B5EA7F-2497-8AA1-BAA6-F1A4BF03A165}"/>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49" name="Forme libre : forme 48">
              <a:extLst>
                <a:ext uri="{FF2B5EF4-FFF2-40B4-BE49-F238E27FC236}">
                  <a16:creationId xmlns:a16="http://schemas.microsoft.com/office/drawing/2014/main" id="{FE815701-5104-5D79-FBAD-52BE126B90D6}"/>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3CBF70B9-956A-8718-EC31-49867C21050B}"/>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39B1DC26-6E7E-C5DA-A90E-59C332BF9990}"/>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52" name="Forme libre : forme 51">
              <a:extLst>
                <a:ext uri="{FF2B5EF4-FFF2-40B4-BE49-F238E27FC236}">
                  <a16:creationId xmlns:a16="http://schemas.microsoft.com/office/drawing/2014/main" id="{8C8D8F06-E922-0DCA-F6A1-9473EE3F49EA}"/>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53" name="Forme libre : forme 52">
              <a:extLst>
                <a:ext uri="{FF2B5EF4-FFF2-40B4-BE49-F238E27FC236}">
                  <a16:creationId xmlns:a16="http://schemas.microsoft.com/office/drawing/2014/main" id="{F6986E30-2D9E-6DB1-AE74-A236166295A5}"/>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36578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89923" y="5141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2646804" y="1267567"/>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1989744" y="519660"/>
            <a:ext cx="2163593"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3304680" y="1284517"/>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1934190" y="2309803"/>
            <a:ext cx="2348249"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And he remembered to take his phone with him.</a:t>
            </a:r>
            <a:endParaRPr lang="fr-FR" sz="1400" b="1" spc="-100" dirty="0">
              <a:latin typeface="Cavolini" panose="03000502040302020204" pitchFamily="66" charset="0"/>
              <a:cs typeface="Cavolini" panose="03000502040302020204" pitchFamily="66" charset="0"/>
            </a:endParaRPr>
          </a:p>
        </p:txBody>
      </p:sp>
      <p:sp>
        <p:nvSpPr>
          <p:cNvPr id="150" name="Forme libre : forme 149">
            <a:extLst>
              <a:ext uri="{FF2B5EF4-FFF2-40B4-BE49-F238E27FC236}">
                <a16:creationId xmlns:a16="http://schemas.microsoft.com/office/drawing/2014/main" id="{9BE5073B-850E-B3FB-84B1-EC91B3564E29}"/>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And the private-endpoint allows you to receive calls from a private network by assigning a private IP.</a:t>
            </a:r>
            <a:endParaRPr lang="fr-FR" sz="1400" b="1" spc="-100" dirty="0">
              <a:latin typeface="Cavolini" panose="03000502040302020204" pitchFamily="66" charset="0"/>
              <a:cs typeface="Cavolini" panose="03000502040302020204" pitchFamily="66" charset="0"/>
            </a:endParaRP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155" name="Rectangle 154">
            <a:extLst>
              <a:ext uri="{FF2B5EF4-FFF2-40B4-BE49-F238E27FC236}">
                <a16:creationId xmlns:a16="http://schemas.microsoft.com/office/drawing/2014/main" id="{59CDC06F-3676-40E8-83B8-4FE0030943D1}"/>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
        <p:nvSpPr>
          <p:cNvPr id="156" name="Rectangle : coins arrondis 155">
            <a:extLst>
              <a:ext uri="{FF2B5EF4-FFF2-40B4-BE49-F238E27FC236}">
                <a16:creationId xmlns:a16="http://schemas.microsoft.com/office/drawing/2014/main" id="{68E3FB9C-898C-09A7-F01A-0281531A20A4}"/>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57" name="Groupe 156">
            <a:extLst>
              <a:ext uri="{FF2B5EF4-FFF2-40B4-BE49-F238E27FC236}">
                <a16:creationId xmlns:a16="http://schemas.microsoft.com/office/drawing/2014/main" id="{1C0DD261-D086-A63A-BD58-5506EDF8EB49}"/>
              </a:ext>
            </a:extLst>
          </p:cNvPr>
          <p:cNvGrpSpPr/>
          <p:nvPr/>
        </p:nvGrpSpPr>
        <p:grpSpPr>
          <a:xfrm>
            <a:off x="1139239" y="462836"/>
            <a:ext cx="652252" cy="300470"/>
            <a:chOff x="3079046" y="3044283"/>
            <a:chExt cx="652252" cy="300470"/>
          </a:xfrm>
        </p:grpSpPr>
        <p:sp>
          <p:nvSpPr>
            <p:cNvPr id="158" name="Forme libre : forme 157">
              <a:extLst>
                <a:ext uri="{FF2B5EF4-FFF2-40B4-BE49-F238E27FC236}">
                  <a16:creationId xmlns:a16="http://schemas.microsoft.com/office/drawing/2014/main" id="{CB334319-1005-D0D9-B736-BE68473DA44E}"/>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59" name="Forme libre : forme 158">
              <a:extLst>
                <a:ext uri="{FF2B5EF4-FFF2-40B4-BE49-F238E27FC236}">
                  <a16:creationId xmlns:a16="http://schemas.microsoft.com/office/drawing/2014/main" id="{D481B77D-A5A3-F197-BA80-7A949D5A9E87}"/>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0" name="Forme libre : forme 159">
              <a:extLst>
                <a:ext uri="{FF2B5EF4-FFF2-40B4-BE49-F238E27FC236}">
                  <a16:creationId xmlns:a16="http://schemas.microsoft.com/office/drawing/2014/main" id="{F6C85C87-1394-A3C9-B2BE-49AC03100CFB}"/>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1" name="Forme libre : forme 160">
              <a:extLst>
                <a:ext uri="{FF2B5EF4-FFF2-40B4-BE49-F238E27FC236}">
                  <a16:creationId xmlns:a16="http://schemas.microsoft.com/office/drawing/2014/main" id="{A00B27F5-1DB2-9EF5-9D58-18D20BDDEE3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2" name="Forme libre : forme 161">
              <a:extLst>
                <a:ext uri="{FF2B5EF4-FFF2-40B4-BE49-F238E27FC236}">
                  <a16:creationId xmlns:a16="http://schemas.microsoft.com/office/drawing/2014/main" id="{58492680-463E-A37B-7CC8-E8F91B2E6F51}"/>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3" name="Forme libre : forme 162">
              <a:extLst>
                <a:ext uri="{FF2B5EF4-FFF2-40B4-BE49-F238E27FC236}">
                  <a16:creationId xmlns:a16="http://schemas.microsoft.com/office/drawing/2014/main" id="{3F7CB442-3620-FD36-C2D8-BD4CEE8850CB}"/>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64" name="Forme libre : forme 163">
              <a:extLst>
                <a:ext uri="{FF2B5EF4-FFF2-40B4-BE49-F238E27FC236}">
                  <a16:creationId xmlns:a16="http://schemas.microsoft.com/office/drawing/2014/main" id="{735A710B-775D-33B3-C501-67516F5644BD}"/>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65" name="ZoneTexte 164">
            <a:extLst>
              <a:ext uri="{FF2B5EF4-FFF2-40B4-BE49-F238E27FC236}">
                <a16:creationId xmlns:a16="http://schemas.microsoft.com/office/drawing/2014/main" id="{734EE031-31EB-D668-D611-FA8F02681420}"/>
              </a:ext>
            </a:extLst>
          </p:cNvPr>
          <p:cNvSpPr txBox="1"/>
          <p:nvPr/>
        </p:nvSpPr>
        <p:spPr>
          <a:xfrm>
            <a:off x="393582" y="819273"/>
            <a:ext cx="1602605" cy="523220"/>
          </a:xfrm>
          <a:prstGeom prst="rect">
            <a:avLst/>
          </a:prstGeom>
          <a:noFill/>
        </p:spPr>
        <p:txBody>
          <a:bodyPr wrap="square">
            <a:spAutoFit/>
          </a:bodyPr>
          <a:lstStyle/>
          <a:p>
            <a:pPr algn="r"/>
            <a:r>
              <a:rPr lang="fr-FR" sz="1400" b="1" spc="-100" dirty="0" err="1">
                <a:latin typeface="Cavolini" panose="03000502040302020204" pitchFamily="66" charset="0"/>
                <a:cs typeface="Cavolini" panose="03000502040302020204" pitchFamily="66" charset="0"/>
              </a:rPr>
              <a:t>Robin’s</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166" name="Groupe 165">
            <a:extLst>
              <a:ext uri="{FF2B5EF4-FFF2-40B4-BE49-F238E27FC236}">
                <a16:creationId xmlns:a16="http://schemas.microsoft.com/office/drawing/2014/main" id="{B25DB3E3-7996-7363-FB25-4383AAF2B7DB}"/>
              </a:ext>
            </a:extLst>
          </p:cNvPr>
          <p:cNvGrpSpPr/>
          <p:nvPr/>
        </p:nvGrpSpPr>
        <p:grpSpPr>
          <a:xfrm>
            <a:off x="1115678" y="1562342"/>
            <a:ext cx="370067" cy="363695"/>
            <a:chOff x="8191815" y="1841226"/>
            <a:chExt cx="741240" cy="687881"/>
          </a:xfrm>
        </p:grpSpPr>
        <p:sp>
          <p:nvSpPr>
            <p:cNvPr id="167" name="Forme libre : forme 166">
              <a:extLst>
                <a:ext uri="{FF2B5EF4-FFF2-40B4-BE49-F238E27FC236}">
                  <a16:creationId xmlns:a16="http://schemas.microsoft.com/office/drawing/2014/main" id="{61902D90-6650-C94B-C2F4-65B723B38479}"/>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68" name="Forme libre : forme 167">
              <a:extLst>
                <a:ext uri="{FF2B5EF4-FFF2-40B4-BE49-F238E27FC236}">
                  <a16:creationId xmlns:a16="http://schemas.microsoft.com/office/drawing/2014/main" id="{A81AC176-E9BC-EBDA-31FE-D79AC49DBCA5}"/>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69" name="Forme libre : forme 168">
              <a:extLst>
                <a:ext uri="{FF2B5EF4-FFF2-40B4-BE49-F238E27FC236}">
                  <a16:creationId xmlns:a16="http://schemas.microsoft.com/office/drawing/2014/main" id="{3F0DFE7C-74EA-F6F4-736A-8B2FB275B008}"/>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70" name="Forme libre : forme 169">
              <a:extLst>
                <a:ext uri="{FF2B5EF4-FFF2-40B4-BE49-F238E27FC236}">
                  <a16:creationId xmlns:a16="http://schemas.microsoft.com/office/drawing/2014/main" id="{5572C8E3-364B-08BD-9BAF-310073C65010}"/>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71" name="Forme libre : forme 170">
              <a:extLst>
                <a:ext uri="{FF2B5EF4-FFF2-40B4-BE49-F238E27FC236}">
                  <a16:creationId xmlns:a16="http://schemas.microsoft.com/office/drawing/2014/main" id="{AE9C0012-233F-88C1-E7B3-4B8F92858BC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72" name="Forme libre : forme 171">
              <a:extLst>
                <a:ext uri="{FF2B5EF4-FFF2-40B4-BE49-F238E27FC236}">
                  <a16:creationId xmlns:a16="http://schemas.microsoft.com/office/drawing/2014/main" id="{3C00C3FC-590B-72A5-DD29-6A61EB887587}"/>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73" name="Forme libre : forme 172">
              <a:extLst>
                <a:ext uri="{FF2B5EF4-FFF2-40B4-BE49-F238E27FC236}">
                  <a16:creationId xmlns:a16="http://schemas.microsoft.com/office/drawing/2014/main" id="{064FB540-6ECC-A575-D9C6-F18B95C454C7}"/>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88762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71048" y="660589"/>
            <a:ext cx="3129392" cy="1169551"/>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 have created private-endpoints for my azure function and my SQL database, just as you explained to me. But it doesn't work. What's the problem now?</a:t>
            </a:r>
            <a:endParaRPr lang="fr-FR" sz="1400" b="1" spc="-100" dirty="0">
              <a:latin typeface="Cavolini" panose="020B0502040204020203" pitchFamily="66" charset="0"/>
              <a:cs typeface="Cavolini" panose="020B0502040204020203" pitchFamily="66" charset="0"/>
            </a:endParaRP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Indeed! </a:t>
            </a:r>
          </a:p>
          <a:p>
            <a:r>
              <a:rPr lang="en-US" sz="1400" b="1" spc="-100" dirty="0">
                <a:latin typeface="Cavolini" panose="020B0502040204020203" pitchFamily="66" charset="0"/>
                <a:cs typeface="Cavolini" panose="020B0502040204020203" pitchFamily="66" charset="0"/>
              </a:rPr>
              <a:t>This is a reciprocity problem.</a:t>
            </a:r>
            <a:endParaRPr lang="fr-FR" sz="1400" b="1" spc="-100" dirty="0">
              <a:latin typeface="Cavolini" panose="020B0502040204020203" pitchFamily="66" charset="0"/>
              <a:cs typeface="Cavolini" panose="020B0502040204020203"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538890" y="3188012"/>
            <a:ext cx="938462" cy="307777"/>
          </a:xfrm>
          <a:prstGeom prst="rect">
            <a:avLst/>
          </a:prstGeom>
          <a:noFill/>
        </p:spPr>
        <p:txBody>
          <a:bodyPr wrap="square" rtlCol="0">
            <a:spAutoFit/>
          </a:bodyPr>
          <a:lstStyle/>
          <a:p>
            <a:r>
              <a:rPr lang="fr-FR" sz="1400" b="1" spc="-100" dirty="0" err="1">
                <a:latin typeface="Cavolini" panose="020B0502040204020203" pitchFamily="66" charset="0"/>
                <a:cs typeface="Cavolini" panose="020B0502040204020203" pitchFamily="66" charset="0"/>
              </a:rPr>
              <a:t>What</a:t>
            </a:r>
            <a:r>
              <a:rPr lang="fr-FR" sz="1400" b="1" spc="-100" dirty="0">
                <a:latin typeface="Cavolini" panose="020B0502040204020203" pitchFamily="66" charset="0"/>
                <a:cs typeface="Cavolini" panose="020B0502040204020203" pitchFamily="66" charset="0"/>
              </a:rPr>
              <a:t>?</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521107" y="3105361"/>
            <a:ext cx="810384" cy="448368"/>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en-US" sz="1400" b="1" spc="-100" dirty="0">
                <a:latin typeface="Cavolini" panose="020B0502040204020203" pitchFamily="66" charset="0"/>
                <a:cs typeface="Cavolini" panose="020B0502040204020203" pitchFamily="66" charset="0"/>
              </a:rPr>
              <a:t>Robin. I have a mission for you...</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en-US" sz="1400" b="1" spc="-100" dirty="0">
                <a:latin typeface="Cavolini" panose="020B0502040204020203" pitchFamily="66" charset="0"/>
                <a:cs typeface="Cavolini" panose="020B0502040204020203" pitchFamily="66" charset="0"/>
              </a:rPr>
              <a:t>No, you won't need the </a:t>
            </a:r>
            <a:r>
              <a:rPr lang="en-US" sz="1400" b="1" spc="-100" dirty="0" err="1">
                <a:latin typeface="Cavolini" panose="020B0502040204020203" pitchFamily="66" charset="0"/>
                <a:cs typeface="Cavolini" panose="020B0502040204020203" pitchFamily="66" charset="0"/>
              </a:rPr>
              <a:t>batmobile</a:t>
            </a:r>
            <a:r>
              <a:rPr lang="en-US" sz="1400" b="1" spc="-100" dirty="0">
                <a:latin typeface="Cavolini" panose="020B0502040204020203" pitchFamily="66" charset="0"/>
                <a:cs typeface="Cavolini" panose="020B0502040204020203" pitchFamily="66" charset="0"/>
              </a:rPr>
              <a:t>!</a:t>
            </a:r>
            <a:endParaRPr lang="fr-FR" sz="1400" b="1" spc="-100" dirty="0">
              <a:latin typeface="Cavolini" panose="020B0502040204020203" pitchFamily="66" charset="0"/>
              <a:cs typeface="Cavolini" panose="020B0502040204020203" pitchFamily="66" charset="0"/>
            </a:endParaRP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Yes…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30162" y="584456"/>
            <a:ext cx="2650291"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Batman decides to give Robin a mission.</a:t>
            </a:r>
            <a:endParaRPr lang="fr-FR" sz="1400" b="1" spc="-100" dirty="0">
              <a:latin typeface="Cavolini" panose="03000502040302020204" pitchFamily="66" charset="0"/>
              <a:cs typeface="Cavolini" panose="03000502040302020204" pitchFamily="66" charset="0"/>
            </a:endParaRPr>
          </a:p>
        </p:txBody>
      </p:sp>
      <p:sp>
        <p:nvSpPr>
          <p:cNvPr id="3" name="Rectangle 2">
            <a:extLst>
              <a:ext uri="{FF2B5EF4-FFF2-40B4-BE49-F238E27FC236}">
                <a16:creationId xmlns:a16="http://schemas.microsoft.com/office/drawing/2014/main" id="{591FFD6A-6D8B-6E30-E4C2-041CBC0C7D36}"/>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92296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1998127" y="391508"/>
            <a:ext cx="3532113"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66462"/>
            <a:ext cx="3778507"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Sauf qu'au bout du 15ème appel, Batman en a ras le bol et décide de "ghoster" Robin.</a:t>
            </a:r>
          </a:p>
        </p:txBody>
      </p:sp>
      <p:sp>
        <p:nvSpPr>
          <p:cNvPr id="60" name="ZoneTexte 59">
            <a:extLst>
              <a:ext uri="{FF2B5EF4-FFF2-40B4-BE49-F238E27FC236}">
                <a16:creationId xmlns:a16="http://schemas.microsoft.com/office/drawing/2014/main" id="{326AC2BF-516B-5E68-9763-52E136A90BB8}"/>
              </a:ext>
            </a:extLst>
          </p:cNvPr>
          <p:cNvSpPr txBox="1"/>
          <p:nvPr/>
        </p:nvSpPr>
        <p:spPr>
          <a:xfrm>
            <a:off x="6598393" y="746945"/>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Bah c'est nul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Comment je fais maintenant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9243470" y="703637"/>
            <a:ext cx="2151217"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Ce n'est pas "nul". Ce n'est juste pas le bon moyen. Il te faut une autre solution.</a:t>
            </a: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242990" y="3410429"/>
            <a:ext cx="4332717"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416273" y="3499618"/>
            <a:ext cx="4412473"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dans ton cas.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le téléphone de Robin avec Batman. Batman peut l'appeler, mais Robin ne peux pas.</a:t>
            </a: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Encore lui ! </a:t>
            </a:r>
          </a:p>
          <a:p>
            <a:pPr algn="ctr"/>
            <a:r>
              <a:rPr lang="fr-FR" sz="1400" b="1" spc="-100" dirty="0">
                <a:latin typeface="Cavolini" panose="03000502040302020204" pitchFamily="66" charset="0"/>
                <a:cs typeface="Cavolini" panose="03000502040302020204" pitchFamily="66" charset="0"/>
              </a:rPr>
              <a:t>Mais c'est pas possible.</a:t>
            </a:r>
          </a:p>
          <a:p>
            <a:pPr algn="ctr"/>
            <a:r>
              <a:rPr lang="fr-FR" sz="1400" b="1" spc="-100" dirty="0">
                <a:latin typeface="Cavolini" panose="03000502040302020204" pitchFamily="66" charset="0"/>
                <a:cs typeface="Cavolini" panose="03000502040302020204" pitchFamily="66" charset="0"/>
              </a:rPr>
              <a:t>Je ne vais pas réussir à prendre mon bain tranquille. </a:t>
            </a:r>
          </a:p>
          <a:p>
            <a:pPr algn="ctr"/>
            <a:r>
              <a:rPr lang="fr-FR" sz="1400" b="1" spc="-100" dirty="0">
                <a:latin typeface="Cavolini" panose="03000502040302020204" pitchFamily="66" charset="0"/>
                <a:cs typeface="Cavolini" panose="03000502040302020204" pitchFamily="66" charset="0"/>
              </a:rPr>
              <a:t>Ça va bien, je bloque son numéro.</a:t>
            </a: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2262267" y="391508"/>
            <a:ext cx="3478639"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330561" y="366462"/>
            <a:ext cx="3532113"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Except that after the 15th call, Batman is fed up and decides to ghost Robin.</a:t>
            </a:r>
            <a:endParaRPr lang="fr-FR" sz="1400" b="1" spc="-100" dirty="0">
              <a:latin typeface="Cavolini" panose="03000502040302020204" pitchFamily="66" charset="0"/>
              <a:cs typeface="Cavolini" panose="03000502040302020204" pitchFamily="66" charset="0"/>
            </a:endParaRPr>
          </a:p>
        </p:txBody>
      </p:sp>
      <p:sp>
        <p:nvSpPr>
          <p:cNvPr id="60" name="ZoneTexte 59">
            <a:extLst>
              <a:ext uri="{FF2B5EF4-FFF2-40B4-BE49-F238E27FC236}">
                <a16:creationId xmlns:a16="http://schemas.microsoft.com/office/drawing/2014/main" id="{326AC2BF-516B-5E68-9763-52E136A90BB8}"/>
              </a:ext>
            </a:extLst>
          </p:cNvPr>
          <p:cNvSpPr txBox="1"/>
          <p:nvPr/>
        </p:nvSpPr>
        <p:spPr>
          <a:xfrm>
            <a:off x="6636690" y="825405"/>
            <a:ext cx="1726389"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Well, the private endpoint sucks. How do I do it now?</a:t>
            </a:r>
            <a:endParaRPr lang="fr-FR" sz="1400" b="1" spc="-100" dirty="0">
              <a:latin typeface="Cavolini" panose="03000502040302020204" pitchFamily="66" charset="0"/>
              <a:cs typeface="Cavolini" panose="03000502040302020204" pitchFamily="66" charset="0"/>
            </a:endParaRPr>
          </a:p>
        </p:txBody>
      </p:sp>
      <p:sp>
        <p:nvSpPr>
          <p:cNvPr id="61" name="ZoneTexte 60">
            <a:extLst>
              <a:ext uri="{FF2B5EF4-FFF2-40B4-BE49-F238E27FC236}">
                <a16:creationId xmlns:a16="http://schemas.microsoft.com/office/drawing/2014/main" id="{53D47468-E789-1D5F-06BE-80AAF35623A8}"/>
              </a:ext>
            </a:extLst>
          </p:cNvPr>
          <p:cNvSpPr txBox="1"/>
          <p:nvPr/>
        </p:nvSpPr>
        <p:spPr>
          <a:xfrm>
            <a:off x="9376788" y="802718"/>
            <a:ext cx="2125428"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It doesn't "suck." It's just not the right way. You need another way.</a:t>
            </a:r>
            <a:endParaRPr lang="fr-FR" sz="1400" b="1" spc="-100" dirty="0">
              <a:latin typeface="Cavolini" panose="03000502040302020204" pitchFamily="66" charset="0"/>
              <a:cs typeface="Cavolini" panose="03000502040302020204" pitchFamily="66" charset="0"/>
            </a:endParaRP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603682" y="3410429"/>
            <a:ext cx="3972025"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56721" y="3499618"/>
            <a:ext cx="397202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in your case. The private endpoint is like Robin's phone with Batman. Batman can call him, but Robin can't.</a:t>
            </a:r>
            <a:endParaRPr lang="fr-FR" sz="1400" b="1" spc="-100" dirty="0">
              <a:latin typeface="Cavolini" panose="03000502040302020204" pitchFamily="66" charset="0"/>
              <a:cs typeface="Cavolini" panose="03000502040302020204" pitchFamily="66" charset="0"/>
            </a:endParaRP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Him again! </a:t>
            </a:r>
          </a:p>
          <a:p>
            <a:pPr algn="ctr"/>
            <a:r>
              <a:rPr lang="en-US" sz="1400" b="1" spc="-100" dirty="0">
                <a:latin typeface="Cavolini" panose="03000502040302020204" pitchFamily="66" charset="0"/>
                <a:cs typeface="Cavolini" panose="03000502040302020204" pitchFamily="66" charset="0"/>
              </a:rPr>
              <a:t>It’s amazing.</a:t>
            </a:r>
          </a:p>
          <a:p>
            <a:pPr algn="ctr"/>
            <a:r>
              <a:rPr lang="en-US" sz="1400" b="1" spc="-100" dirty="0">
                <a:latin typeface="Cavolini" panose="03000502040302020204" pitchFamily="66" charset="0"/>
                <a:cs typeface="Cavolini" panose="03000502040302020204" pitchFamily="66" charset="0"/>
              </a:rPr>
              <a:t>I'm not going to be able to take my bath in peace. </a:t>
            </a:r>
          </a:p>
          <a:p>
            <a:pPr algn="ctr"/>
            <a:r>
              <a:rPr lang="en-US" sz="1400" b="1" spc="-100" dirty="0">
                <a:latin typeface="Cavolini" panose="03000502040302020204" pitchFamily="66" charset="0"/>
                <a:cs typeface="Cavolini" panose="03000502040302020204" pitchFamily="66" charset="0"/>
              </a:rPr>
              <a:t>Okay, I'm blocking his number.</a:t>
            </a:r>
            <a:endParaRPr lang="fr-FR" sz="1400" b="1" spc="-100" dirty="0">
              <a:latin typeface="Cavolini" panose="03000502040302020204" pitchFamily="66" charset="0"/>
              <a:cs typeface="Cavolini" panose="03000502040302020204"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58E715-D748-2736-22CB-42BB92B0635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4521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42172" y="3375729"/>
            <a:ext cx="5110028"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Robin est chez lui et ne peux pas contacter Batman par téléphone. Alors il décide de se déplacer directement chez Batman. Idem pour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il faut que tu sois directement au bon endroit, dans le </a:t>
            </a:r>
            <a:r>
              <a:rPr lang="fr-FR" sz="1400" b="1" spc="-100" dirty="0" err="1">
                <a:effectLst/>
                <a:latin typeface="Cavolini" panose="03000502040302020204" pitchFamily="66" charset="0"/>
                <a:cs typeface="Cavolini" panose="03000502040302020204" pitchFamily="66" charset="0"/>
              </a:rPr>
              <a:t>virtual</a:t>
            </a:r>
            <a:r>
              <a:rPr lang="fr-FR" sz="1400" b="1" spc="-100" dirty="0">
                <a:effectLst/>
                <a:latin typeface="Cavolini" panose="03000502040302020204" pitchFamily="66" charset="0"/>
                <a:cs typeface="Cavolini" panose="03000502040302020204" pitchFamily="66" charset="0"/>
              </a:rPr>
              <a:t> network.</a:t>
            </a: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428120" y="565009"/>
            <a:ext cx="2013192"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a:t>
            </a:r>
          </a:p>
          <a:p>
            <a:r>
              <a:rPr lang="fr-FR" sz="1400" b="1" spc="-100" dirty="0">
                <a:latin typeface="Cavolini" panose="03000502040302020204" pitchFamily="66" charset="0"/>
                <a:cs typeface="Cavolini" panose="03000502040302020204" pitchFamily="66" charset="0"/>
              </a:rPr>
              <a:t>Concrètement, pour mon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je fais comment ?</a:t>
            </a:r>
          </a:p>
        </p:txBody>
      </p:sp>
      <p:sp>
        <p:nvSpPr>
          <p:cNvPr id="25" name="ZoneTexte 24">
            <a:extLst>
              <a:ext uri="{FF2B5EF4-FFF2-40B4-BE49-F238E27FC236}">
                <a16:creationId xmlns:a16="http://schemas.microsoft.com/office/drawing/2014/main" id="{1AE01A5C-7BB0-A813-7B74-18F82D84789C}"/>
              </a:ext>
            </a:extLst>
          </p:cNvPr>
          <p:cNvSpPr txBox="1"/>
          <p:nvPr/>
        </p:nvSpPr>
        <p:spPr>
          <a:xfrm>
            <a:off x="9157959" y="440233"/>
            <a:ext cx="2575741"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Il faut que tu utilises la fonctionnalité de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qui te permettra d'exécuter ta fonction depuis ton réseau privé.</a:t>
            </a: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380411"/>
            <a:ext cx="2604963" cy="1522584"/>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384995"/>
          </a:xfrm>
          <a:prstGeom prst="rect">
            <a:avLst/>
          </a:prstGeom>
          <a:noFill/>
        </p:spPr>
        <p:txBody>
          <a:bodyPr wrap="square">
            <a:spAutoFit/>
          </a:bodyPr>
          <a:lstStyle/>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Pourquoi je n'arrive pas le joindre ?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Son </a:t>
            </a:r>
            <a:r>
              <a:rPr lang="fr-FR" sz="1400" b="1" spc="-100" dirty="0" err="1">
                <a:effectLst/>
                <a:latin typeface="Cavolini" panose="03000502040302020204" pitchFamily="66" charset="0"/>
                <a:cs typeface="Cavolini" panose="03000502040302020204" pitchFamily="66" charset="0"/>
              </a:rPr>
              <a:t>batphone</a:t>
            </a:r>
            <a:r>
              <a:rPr lang="fr-FR" sz="1400" b="1" spc="-100" dirty="0">
                <a:effectLst/>
                <a:latin typeface="Cavolini" panose="03000502040302020204" pitchFamily="66" charset="0"/>
                <a:cs typeface="Cavolini" panose="03000502040302020204" pitchFamily="66" charset="0"/>
              </a:rPr>
              <a:t> ne doit plus avoir de batterie.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Ca ne peut pas attendre, je file au manoir Wayne !</a:t>
            </a: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509551" y="3336266"/>
            <a:ext cx="5242649"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1249446" y="3375729"/>
            <a:ext cx="4502753" cy="954107"/>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Robin is at home and can't contact Batman by phone. So he decides to go directly to Batman. The same goes for your Azure function, you have to be directly in the right place, in the virtual network.</a:t>
            </a:r>
            <a:endParaRPr lang="fr-FR" sz="1400" b="1" spc="-100" dirty="0">
              <a:effectLst/>
              <a:latin typeface="Cavolini" panose="03000502040302020204" pitchFamily="66" charset="0"/>
              <a:cs typeface="Cavolini" panose="03000502040302020204" pitchFamily="66" charset="0"/>
            </a:endParaRP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627317" y="635195"/>
            <a:ext cx="182242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a:t>
            </a:r>
          </a:p>
          <a:p>
            <a:r>
              <a:rPr lang="en-US" sz="1400" b="1" spc="-100" dirty="0">
                <a:latin typeface="Cavolini" panose="03000502040302020204" pitchFamily="66" charset="0"/>
                <a:cs typeface="Cavolini" panose="03000502040302020204" pitchFamily="66" charset="0"/>
              </a:rPr>
              <a:t>Concretely, for my azure function, how do I do it?</a:t>
            </a:r>
            <a:endParaRPr lang="fr-FR" sz="1400" b="1" spc="-100" dirty="0">
              <a:latin typeface="Cavolini" panose="03000502040302020204" pitchFamily="66" charset="0"/>
              <a:cs typeface="Cavolini" panose="03000502040302020204" pitchFamily="66" charset="0"/>
            </a:endParaRPr>
          </a:p>
        </p:txBody>
      </p:sp>
      <p:sp>
        <p:nvSpPr>
          <p:cNvPr id="25" name="ZoneTexte 24">
            <a:extLst>
              <a:ext uri="{FF2B5EF4-FFF2-40B4-BE49-F238E27FC236}">
                <a16:creationId xmlns:a16="http://schemas.microsoft.com/office/drawing/2014/main" id="{1AE01A5C-7BB0-A813-7B74-18F82D84789C}"/>
              </a:ext>
            </a:extLst>
          </p:cNvPr>
          <p:cNvSpPr txBox="1"/>
          <p:nvPr/>
        </p:nvSpPr>
        <p:spPr>
          <a:xfrm>
            <a:off x="9257234" y="481873"/>
            <a:ext cx="2303514"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You need to use 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that will allow you to perform your function from your private network.</a:t>
            </a:r>
            <a:endParaRPr lang="fr-FR" sz="1400" b="1" spc="-100" dirty="0">
              <a:latin typeface="Cavolini" panose="03000502040302020204" pitchFamily="66" charset="0"/>
              <a:cs typeface="Cavolini" panose="03000502040302020204" pitchFamily="66" charset="0"/>
            </a:endParaRP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440233"/>
            <a:ext cx="2604963" cy="1255240"/>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169551"/>
          </a:xfrm>
          <a:prstGeom prst="rect">
            <a:avLst/>
          </a:prstGeom>
          <a:noFill/>
        </p:spPr>
        <p:txBody>
          <a:bodyPr wrap="square">
            <a:spAutoFit/>
          </a:bodyPr>
          <a:lstStyle/>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Why can't I reach him?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His </a:t>
            </a:r>
            <a:r>
              <a:rPr lang="en-US" sz="1400" b="1" spc="-100" dirty="0" err="1">
                <a:effectLst/>
                <a:latin typeface="Cavolini" panose="03000502040302020204" pitchFamily="66" charset="0"/>
                <a:cs typeface="Cavolini" panose="03000502040302020204" pitchFamily="66" charset="0"/>
              </a:rPr>
              <a:t>batphone</a:t>
            </a:r>
            <a:r>
              <a:rPr lang="en-US" sz="1400" b="1" spc="-100" dirty="0">
                <a:effectLst/>
                <a:latin typeface="Cavolini" panose="03000502040302020204" pitchFamily="66" charset="0"/>
                <a:cs typeface="Cavolini" panose="03000502040302020204" pitchFamily="66" charset="0"/>
              </a:rPr>
              <a:t> must be out of battery.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This can't wait, I'm going to Wayne Manor!</a:t>
            </a:r>
            <a:endParaRPr lang="fr-FR" sz="1400" b="1" spc="-100" dirty="0">
              <a:effectLst/>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040043" y="3336265"/>
            <a:ext cx="4712157"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 name="Rectangle 3">
            <a:extLst>
              <a:ext uri="{FF2B5EF4-FFF2-40B4-BE49-F238E27FC236}">
                <a16:creationId xmlns:a16="http://schemas.microsoft.com/office/drawing/2014/main" id="{532942BA-F1C5-BAD5-6291-87A651616932}"/>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32741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510611" y="38164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49560" y="442961"/>
            <a:ext cx="2498383"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275461" y="462398"/>
            <a:ext cx="2365249"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 je crois que ton téléphone n'a plus de batterie. J'ai une question super importante…</a:t>
            </a: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867687" y="3567531"/>
            <a:ext cx="3884513"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955546" y="3567532"/>
            <a:ext cx="3768881"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Une fois que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utilise des IP privées pour appeler les autres services via des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endpoints</a:t>
            </a:r>
            <a:r>
              <a:rPr lang="fr-FR" sz="1400" b="1" spc="-100" dirty="0">
                <a:effectLst/>
                <a:latin typeface="Cavolini" panose="03000502040302020204" pitchFamily="66" charset="0"/>
                <a:cs typeface="Cavolini" panose="03000502040302020204" pitchFamily="66" charset="0"/>
              </a:rPr>
              <a:t> alors ça marche.</a:t>
            </a: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04968" y="1758500"/>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289432" y="466089"/>
            <a:ext cx="223107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Compris. </a:t>
            </a:r>
          </a:p>
          <a:p>
            <a:r>
              <a:rPr lang="fr-FR" sz="1400" b="1" spc="-100" dirty="0">
                <a:latin typeface="Cavolini" panose="03000502040302020204" pitchFamily="66" charset="0"/>
                <a:cs typeface="Cavolini" panose="03000502040302020204" pitchFamily="66" charset="0"/>
              </a:rPr>
              <a:t>Mais pourquoi proposer la fonctionnalité de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sur les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c'est confusant !</a:t>
            </a:r>
          </a:p>
        </p:txBody>
      </p:sp>
      <p:sp>
        <p:nvSpPr>
          <p:cNvPr id="18" name="ZoneTexte 17">
            <a:extLst>
              <a:ext uri="{FF2B5EF4-FFF2-40B4-BE49-F238E27FC236}">
                <a16:creationId xmlns:a16="http://schemas.microsoft.com/office/drawing/2014/main" id="{ABC2F981-9940-7B18-60CD-D109282A7A03}"/>
              </a:ext>
            </a:extLst>
          </p:cNvPr>
          <p:cNvSpPr txBox="1"/>
          <p:nvPr/>
        </p:nvSpPr>
        <p:spPr>
          <a:xfrm>
            <a:off x="9592737" y="789254"/>
            <a:ext cx="1773022" cy="738664"/>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Encore une fois c'est un problème de réciprocité.</a:t>
            </a: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169148"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468932" y="1717790"/>
            <a:ext cx="211973" cy="635194"/>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785081"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415155" y="1429463"/>
            <a:ext cx="2378008"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8925" y="1495594"/>
            <a:ext cx="235967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Pour la mission de demain, je peux au moins prendre 2 ou 3 batarang ?</a:t>
            </a: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792061"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363314" y="665674"/>
            <a:ext cx="1276948" cy="614472"/>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363314" y="693594"/>
            <a:ext cx="127694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c’est pas possible !</a:t>
            </a:r>
          </a:p>
        </p:txBody>
      </p:sp>
      <p:sp>
        <p:nvSpPr>
          <p:cNvPr id="38" name="Ellipse 37">
            <a:extLst>
              <a:ext uri="{FF2B5EF4-FFF2-40B4-BE49-F238E27FC236}">
                <a16:creationId xmlns:a16="http://schemas.microsoft.com/office/drawing/2014/main" id="{EF19B54D-ED60-EC9E-2D19-670D1E6ECBF6}"/>
              </a:ext>
            </a:extLst>
          </p:cNvPr>
          <p:cNvSpPr/>
          <p:nvPr/>
        </p:nvSpPr>
        <p:spPr>
          <a:xfrm>
            <a:off x="4241081"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4125879"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238385" y="42352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38543" y="442961"/>
            <a:ext cx="2237174"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312819" y="462398"/>
            <a:ext cx="205566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Batman, I think your phone is out of battery. I have a super important question...</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130785" y="3650827"/>
            <a:ext cx="4621415" cy="597303"/>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253096" y="3721094"/>
            <a:ext cx="4492272" cy="523220"/>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Once your Azure function uses private IPs to call other services via private-endpoints then it works.</a:t>
            </a:r>
            <a:endParaRPr lang="fr-FR" sz="1400" b="1" spc="-100" dirty="0">
              <a:effectLst/>
              <a:latin typeface="Cavolini" panose="03000502040302020204" pitchFamily="66" charset="0"/>
              <a:cs typeface="Cavolini" panose="03000502040302020204" pitchFamily="66" charset="0"/>
            </a:endParaRP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22566" y="1800648"/>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312876" y="442961"/>
            <a:ext cx="2086751"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Understood. </a:t>
            </a:r>
          </a:p>
          <a:p>
            <a:r>
              <a:rPr lang="en-US" sz="1400" b="1" spc="-100" dirty="0">
                <a:latin typeface="Cavolini" panose="03000502040302020204" pitchFamily="66" charset="0"/>
                <a:cs typeface="Cavolini" panose="03000502040302020204" pitchFamily="66" charset="0"/>
              </a:rPr>
              <a:t>But why offer the private-endpoint functionality on Azure function, it's confusing!</a:t>
            </a:r>
            <a:endParaRPr lang="fr-FR" sz="1400" b="1" spc="-100" dirty="0">
              <a:latin typeface="Cavolini" panose="03000502040302020204" pitchFamily="66" charset="0"/>
              <a:cs typeface="Cavolini" panose="03000502040302020204" pitchFamily="66" charset="0"/>
            </a:endParaRPr>
          </a:p>
        </p:txBody>
      </p:sp>
      <p:sp>
        <p:nvSpPr>
          <p:cNvPr id="18" name="ZoneTexte 17">
            <a:extLst>
              <a:ext uri="{FF2B5EF4-FFF2-40B4-BE49-F238E27FC236}">
                <a16:creationId xmlns:a16="http://schemas.microsoft.com/office/drawing/2014/main" id="{ABC2F981-9940-7B18-60CD-D109282A7A03}"/>
              </a:ext>
            </a:extLst>
          </p:cNvPr>
          <p:cNvSpPr txBox="1"/>
          <p:nvPr/>
        </p:nvSpPr>
        <p:spPr>
          <a:xfrm>
            <a:off x="9624565" y="754183"/>
            <a:ext cx="1314339"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Again, it's a question of reciprocity.</a:t>
            </a:r>
            <a:endParaRPr lang="fr-FR" sz="1400" b="1" spc="-100" dirty="0">
              <a:latin typeface="Cavolini" panose="03000502040302020204" pitchFamily="66" charset="0"/>
              <a:cs typeface="Cavolini" panose="03000502040302020204" pitchFamily="66" charset="0"/>
            </a:endParaRP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045185"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399628" y="1634028"/>
            <a:ext cx="281278" cy="718956"/>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512855"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378545" y="1429463"/>
            <a:ext cx="2142391"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2866" y="1495594"/>
            <a:ext cx="209351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For tomorrow's mission, can I at least take 2 or 3 </a:t>
            </a:r>
            <a:r>
              <a:rPr lang="en-US" sz="1400" b="1" spc="-100" dirty="0" err="1">
                <a:latin typeface="Cavolini" panose="03000502040302020204" pitchFamily="66" charset="0"/>
                <a:cs typeface="Cavolini" panose="03000502040302020204" pitchFamily="66" charset="0"/>
              </a:rPr>
              <a:t>batarang</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519835"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183626" y="490318"/>
            <a:ext cx="1412517" cy="940474"/>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235826" y="484393"/>
            <a:ext cx="1367298"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It's not possible! He's going to drive me crazy.</a:t>
            </a:r>
            <a:endParaRPr lang="fr-FR" sz="1400" b="1" spc="-100" dirty="0">
              <a:latin typeface="Cavolini" panose="03000502040302020204" pitchFamily="66" charset="0"/>
              <a:cs typeface="Cavolini" panose="03000502040302020204" pitchFamily="66" charset="0"/>
            </a:endParaRPr>
          </a:p>
        </p:txBody>
      </p:sp>
      <p:sp>
        <p:nvSpPr>
          <p:cNvPr id="38" name="Ellipse 37">
            <a:extLst>
              <a:ext uri="{FF2B5EF4-FFF2-40B4-BE49-F238E27FC236}">
                <a16:creationId xmlns:a16="http://schemas.microsoft.com/office/drawing/2014/main" id="{EF19B54D-ED60-EC9E-2D19-670D1E6ECBF6}"/>
              </a:ext>
            </a:extLst>
          </p:cNvPr>
          <p:cNvSpPr/>
          <p:nvPr/>
        </p:nvSpPr>
        <p:spPr>
          <a:xfrm>
            <a:off x="3968855"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3853653"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2DA10B-FDED-9B44-0BB7-2AC6E714AF3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98279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411683" y="3565048"/>
            <a:ext cx="5256755"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547567" y="3592336"/>
            <a:ext cx="5132939"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Tout comme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qui maintenant peux contacter ta base de données mais ne peux plus recevoir d'appels d'autres services car il n'a pas de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a:t>
            </a:r>
            <a:r>
              <a:rPr lang="fr-FR" sz="1400" b="1" spc="-100" dirty="0">
                <a:effectLst/>
                <a:latin typeface="Cavolini" panose="03000502040302020204" pitchFamily="66" charset="0"/>
                <a:cs typeface="Cavolini" panose="03000502040302020204" pitchFamily="66" charset="0"/>
              </a:rPr>
              <a:t>.</a:t>
            </a: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66462"/>
            <a:ext cx="4460061"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la maman de Robin l'appel pour venir diner. Malheureusement dans la précipitation, Robin a oublié son téléphone chez lui. Dans ce cas, il est très probable que Robin dîne froid ce soir.</a:t>
            </a: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5"/>
            <a:ext cx="4330408"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7" y="3539171"/>
            <a:ext cx="4330409" cy="738664"/>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La fonctionnalité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des </a:t>
            </a:r>
            <a:r>
              <a:rPr lang="fr-FR" sz="1400" b="1" spc="-100" dirty="0" err="1">
                <a:latin typeface="Cavolini" panose="03000502040302020204" pitchFamily="66" charset="0"/>
                <a:cs typeface="Cavolini" panose="03000502040302020204" pitchFamily="66" charset="0"/>
              </a:rPr>
              <a:t>AppServicePlan</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et </a:t>
            </a:r>
            <a:r>
              <a:rPr lang="fr-FR" sz="1400" b="1" spc="-100" dirty="0" err="1">
                <a:latin typeface="Cavolini" panose="03000502040302020204" pitchFamily="66" charset="0"/>
                <a:cs typeface="Cavolini" panose="03000502040302020204" pitchFamily="66" charset="0"/>
              </a:rPr>
              <a:t>FunctionApp</a:t>
            </a:r>
            <a:r>
              <a:rPr lang="fr-FR" sz="1400" b="1" spc="-100" dirty="0">
                <a:latin typeface="Cavolini" panose="03000502040302020204" pitchFamily="66" charset="0"/>
                <a:cs typeface="Cavolini" panose="03000502040302020204" pitchFamily="66" charset="0"/>
              </a:rPr>
              <a:t>) permet d'émettre des appels vers un réseau privé…</a:t>
            </a: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09935" y="2419219"/>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Numéro de Robin bloqué</a:t>
            </a: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780437" y="1393963"/>
            <a:ext cx="1462771"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3705</TotalTime>
  <Words>1082</Words>
  <Application>Microsoft Office PowerPoint</Application>
  <PresentationFormat>Grand écran</PresentationFormat>
  <Paragraphs>105</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22</cp:revision>
  <dcterms:created xsi:type="dcterms:W3CDTF">2023-02-09T20:08:42Z</dcterms:created>
  <dcterms:modified xsi:type="dcterms:W3CDTF">2023-02-20T08:58:54Z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